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xlsm" ContentType="application/vnd.ms-excel.sheet.macroEnabled.12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76" r:id="rId2"/>
    <p:sldId id="277" r:id="rId3"/>
    <p:sldId id="278" r:id="rId4"/>
    <p:sldId id="314" r:id="rId5"/>
    <p:sldId id="281" r:id="rId6"/>
    <p:sldId id="282" r:id="rId7"/>
    <p:sldId id="315" r:id="rId8"/>
    <p:sldId id="283" r:id="rId9"/>
    <p:sldId id="284" r:id="rId10"/>
    <p:sldId id="285" r:id="rId11"/>
    <p:sldId id="286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4" autoAdjust="0"/>
  </p:normalViewPr>
  <p:slideViewPr>
    <p:cSldViewPr>
      <p:cViewPr varScale="1">
        <p:scale>
          <a:sx n="81" d="100"/>
          <a:sy n="81" d="100"/>
        </p:scale>
        <p:origin x="-20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1.xlsm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310116086235498E-2"/>
          <c:y val="7.7205882352941194E-2"/>
          <c:w val="0.64510779436152599"/>
          <c:h val="0.53676470588235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DD2D32"/>
            </a:solidFill>
            <a:ln w="1336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6"/>
                <c:pt idx="0">
                  <c:v>Low CRF</c:v>
                </c:pt>
                <c:pt idx="1">
                  <c:v>Obese</c:v>
                </c:pt>
                <c:pt idx="2">
                  <c:v>Smoker</c:v>
                </c:pt>
                <c:pt idx="3">
                  <c:v>Hypertension</c:v>
                </c:pt>
                <c:pt idx="4">
                  <c:v>High Chol</c:v>
                </c:pt>
                <c:pt idx="5">
                  <c:v>Diabetes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15.9</c:v>
                </c:pt>
                <c:pt idx="1">
                  <c:v>2.6</c:v>
                </c:pt>
                <c:pt idx="2">
                  <c:v>7.9</c:v>
                </c:pt>
                <c:pt idx="3">
                  <c:v>14.7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EA746"/>
            </a:solidFill>
            <a:ln w="1336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6"/>
                <c:pt idx="0">
                  <c:v>Low CRF</c:v>
                </c:pt>
                <c:pt idx="1">
                  <c:v>Obese</c:v>
                </c:pt>
                <c:pt idx="2">
                  <c:v>Smoker</c:v>
                </c:pt>
                <c:pt idx="3">
                  <c:v>Hypertension</c:v>
                </c:pt>
                <c:pt idx="4">
                  <c:v>High Chol</c:v>
                </c:pt>
                <c:pt idx="5">
                  <c:v>Diabetes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17.100000000000001</c:v>
                </c:pt>
                <c:pt idx="1">
                  <c:v>3.1</c:v>
                </c:pt>
                <c:pt idx="2">
                  <c:v>9.1</c:v>
                </c:pt>
                <c:pt idx="3">
                  <c:v>6.9</c:v>
                </c:pt>
                <c:pt idx="4">
                  <c:v>1.6</c:v>
                </c:pt>
                <c:pt idx="5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607488"/>
        <c:axId val="82613376"/>
      </c:barChart>
      <c:catAx>
        <c:axId val="8260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41">
            <a:solidFill>
              <a:srgbClr val="000000"/>
            </a:solidFill>
            <a:prstDash val="solid"/>
          </a:ln>
        </c:spPr>
        <c:txPr>
          <a:bodyPr rot="2400000" vert="horz"/>
          <a:lstStyle/>
          <a:p>
            <a:pPr>
              <a:defRPr sz="1631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82613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2613376"/>
        <c:scaling>
          <c:orientation val="minMax"/>
        </c:scaling>
        <c:delete val="0"/>
        <c:axPos val="l"/>
        <c:majorGridlines>
          <c:spPr>
            <a:ln w="334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4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31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82607488"/>
        <c:crosses val="autoZero"/>
        <c:crossBetween val="between"/>
      </c:valAx>
      <c:spPr>
        <a:noFill/>
        <a:ln w="13364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7048092868988398"/>
          <c:y val="6.9852941176470604E-2"/>
          <c:w val="0.142620232172471"/>
          <c:h val="0.17279411764705899"/>
        </c:manualLayout>
      </c:layout>
      <c:overlay val="0"/>
      <c:spPr>
        <a:noFill/>
        <a:ln w="26729">
          <a:noFill/>
        </a:ln>
      </c:spPr>
      <c:txPr>
        <a:bodyPr/>
        <a:lstStyle/>
        <a:p>
          <a:pPr>
            <a:defRPr sz="1500" b="1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1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fld id="{BBE83EAD-EFCA-6A46-BBD3-BEDA2B1535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04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9438"/>
            <a:ext cx="5564188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fld id="{55BA1FFB-9C41-994C-AAEA-DC41861304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5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5513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76B0E6E-451E-DD41-8D70-D29EA4D5EE47}" type="slidenum">
              <a:rPr lang="en-US">
                <a:latin typeface="Arial" charset="0"/>
              </a:rPr>
              <a:pPr eaLnBrk="1" hangingPunct="1"/>
              <a:t>1</a:t>
            </a:fld>
            <a:endParaRPr lang="en-US">
              <a:latin typeface="Arial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0BE3-7E07-1A4F-A4C1-CFD0D0A689C6}" type="slidenum">
              <a:rPr lang="en-US"/>
              <a:pPr/>
              <a:t>22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55,000</a:t>
            </a:r>
            <a:r>
              <a:rPr lang="en-US" baseline="0" dirty="0" smtClean="0"/>
              <a:t> centenarians now, in 2050 there will be 500,000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94FB0-D63F-9342-84D9-273D1DC7A7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8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Arthur Rubinstein (1887-1982), the noted pianist, played into his 90s. Over the years he adapted by: (1) reducing the number of pieces that he played (selection); (2) putting in more hours of practice (optimization); and (3) decreasing the speed of his playing prior to a fast movement, thereby creating the impression of speed when he entered the faster movement (compensation).</a:t>
            </a:r>
            <a:r>
              <a:rPr lang="en-US" baseline="30000"/>
              <a:t>12</a:t>
            </a:r>
            <a:r>
              <a:rPr lang="en-US"/>
              <a:t> 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AB27A45-BBA9-114E-939C-6AAC388DC606}" type="slidenum">
              <a:rPr lang="en-US" sz="1200">
                <a:latin typeface="Arial" charset="0"/>
              </a:rPr>
              <a:pPr eaLnBrk="1" hangingPunct="1"/>
              <a:t>13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/>
              <a:t>From a societal perspective, increasing exercise is more important than stopping smoking, as many more people are sedentary than smoke.</a:t>
            </a:r>
            <a:endParaRPr lang="en-US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E3F3D83-68E7-E44A-9BC8-324DD9B3D30D}" type="slidenum">
              <a:rPr lang="en-US" sz="1200">
                <a:latin typeface="Arial" charset="0"/>
              </a:rPr>
              <a:pPr eaLnBrk="1" hangingPunct="1"/>
              <a:t>16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A64B6-0A64-8E44-A141-1BDA72E95CBB}" type="slidenum">
              <a:rPr lang="en-US"/>
              <a:pPr/>
              <a:t>17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A4770-4191-0B42-965A-040B5C20AE13}" type="slidenum">
              <a:rPr lang="en-US"/>
              <a:pPr/>
              <a:t>18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51D6D-F787-0648-9AAC-3905017DC1CC}" type="slidenum">
              <a:rPr lang="en-US"/>
              <a:pPr/>
              <a:t>19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FD239-5AE2-CF4C-A974-DA9836E0ECE8}" type="slidenum">
              <a:rPr lang="en-US"/>
              <a:pPr/>
              <a:t>20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Modify most diseases – especially most neurodegenerative diseases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921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33217" indent="-282006" defTabSz="925921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8025" indent="-225605" defTabSz="925921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9235" indent="-225605" defTabSz="925921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30446" indent="-225605" defTabSz="925921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81655" indent="-225605" defTabSz="925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32865" indent="-225605" defTabSz="925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84076" indent="-225605" defTabSz="925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35286" indent="-225605" defTabSz="925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F039E68-51DA-1244-BAD9-1B93323F0631}" type="slidenum">
              <a:rPr lang="en-US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87" y="4389947"/>
            <a:ext cx="5101467" cy="415790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/>
              <a:t>Lack of fitness (cardiorespiratory fitness or CRF) is a bigger risk factor than all these others.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5A9B10CC-8824-3E41-8015-AFE0C3FFEB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C5B32-9A9C-0B4A-B52D-02EEEE76F8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0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1CCDD-1CC4-8542-AB56-725AFF2BA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1EA9B-3FA4-6E40-AF39-7DA7A55E2B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4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9625F-BD76-0B4B-8681-BAC8C692E9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2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6D3DA-73BF-C848-83BB-8A20C716D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D18C8-20F0-5B4F-9311-7124A1C1F1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0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98DC0-DCD5-704D-8064-2C91EF8DF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7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E8C01-D58B-FF4C-BA8B-844CDBEC6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9BF45-543F-D04F-A29C-68B00387AE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8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327FB-541D-3C4B-B28A-D71444592F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7A796-7EDA-7B4D-B745-F02F56A7E6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0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185B8D17-EC51-9540-982B-1CF8598BA17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377950" indent="-4683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827213" indent="-4381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2971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7543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ken.brummel-smith@med.fsu.ed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u.org/node/866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oosingWisely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4800" dirty="0" smtClean="0">
                <a:latin typeface="Times New Roman" charset="0"/>
              </a:rPr>
              <a:t>New Concepts in Medical Care</a:t>
            </a:r>
            <a:endParaRPr lang="en-US" sz="4800" dirty="0">
              <a:latin typeface="Times New Roman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733800"/>
            <a:ext cx="8229600" cy="20574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/>
              <a:t>Kenneth Brummel-Smith, MD</a:t>
            </a:r>
          </a:p>
          <a:p>
            <a:pPr algn="ctr" eaLnBrk="1" hangingPunct="1">
              <a:buFont typeface="Wingdings" charset="0"/>
              <a:buNone/>
            </a:pPr>
            <a:r>
              <a:rPr lang="en-US"/>
              <a:t>Charlotte Edwards Maguire Professor of Geriatrics</a:t>
            </a:r>
          </a:p>
          <a:p>
            <a:pPr algn="ctr" eaLnBrk="1" hangingPunct="1">
              <a:buFont typeface="Wingdings" charset="0"/>
              <a:buNone/>
            </a:pPr>
            <a:r>
              <a:rPr lang="en-US"/>
              <a:t>Florida State University College of Medicine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Expectancy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83073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4724400" y="6211887"/>
            <a:ext cx="4146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Carey EC et al. JAGS 2008;</a:t>
            </a:r>
            <a:r>
              <a:rPr lang="en-US" sz="1800" i="1" dirty="0"/>
              <a:t> </a:t>
            </a:r>
            <a:r>
              <a:rPr lang="en-US" sz="1800" dirty="0"/>
              <a:t>56:68–75.</a:t>
            </a:r>
          </a:p>
          <a:p>
            <a:pPr eaLnBrk="1" hangingPunct="1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Definitions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Optimal </a:t>
            </a:r>
            <a:r>
              <a:rPr lang="en-US" dirty="0" smtClean="0">
                <a:latin typeface="Times New Roman" charset="0"/>
              </a:rPr>
              <a:t>aging (Walsh) </a:t>
            </a:r>
            <a:r>
              <a:rPr lang="en-US" dirty="0">
                <a:latin typeface="Times New Roman" charset="0"/>
              </a:rPr>
              <a:t>- The capacity to function across many domains—physical, functional, cognitive, emotional, social, and spiritual – to one</a:t>
            </a:r>
            <a:r>
              <a:rPr lang="ja-JP" altLang="en-US" dirty="0">
                <a:latin typeface="Times New Roman" charset="0"/>
              </a:rPr>
              <a:t>’</a:t>
            </a:r>
            <a:r>
              <a:rPr lang="en-US" altLang="ja-JP" dirty="0">
                <a:latin typeface="Times New Roman" charset="0"/>
              </a:rPr>
              <a:t>s satisfaction and in spite of one</a:t>
            </a:r>
            <a:r>
              <a:rPr lang="ja-JP" altLang="en-US" dirty="0">
                <a:latin typeface="Times New Roman" charset="0"/>
              </a:rPr>
              <a:t>’</a:t>
            </a:r>
            <a:r>
              <a:rPr lang="en-US" altLang="ja-JP" dirty="0">
                <a:latin typeface="Times New Roman" charset="0"/>
              </a:rPr>
              <a:t>s medical conditions </a:t>
            </a:r>
            <a:r>
              <a:rPr lang="en-US" altLang="ja-JP" sz="2400" baseline="30000" dirty="0">
                <a:latin typeface="Times New Roman" charset="0"/>
              </a:rPr>
              <a:t>1, 2</a:t>
            </a:r>
            <a:endParaRPr lang="en-US" altLang="ja-JP" baseline="30000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Successful </a:t>
            </a:r>
            <a:r>
              <a:rPr lang="en-US" dirty="0" smtClean="0">
                <a:latin typeface="Times New Roman" charset="0"/>
              </a:rPr>
              <a:t>aging (Rowe) </a:t>
            </a:r>
            <a:r>
              <a:rPr lang="en-US" dirty="0">
                <a:latin typeface="Times New Roman" charset="0"/>
              </a:rPr>
              <a:t>- Absence of disease and disability; high cognitive and physical functioning; and active engagement with life </a:t>
            </a:r>
            <a:r>
              <a:rPr lang="en-US" sz="2000" baseline="30000" dirty="0">
                <a:latin typeface="Times New Roman" charset="0"/>
              </a:rPr>
              <a:t>3</a:t>
            </a:r>
            <a:endParaRPr lang="en-US" baseline="300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SWIMMER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2819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355725" y="1238250"/>
            <a:ext cx="2427288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smtClean="0"/>
              <a:t>Luella Tyra</a:t>
            </a:r>
            <a:endParaRPr lang="en-US" sz="2800" smtClean="0"/>
          </a:p>
          <a:p>
            <a:pPr eaLnBrk="1" hangingPunct="1">
              <a:defRPr/>
            </a:pPr>
            <a:r>
              <a:rPr lang="en-US" sz="2800" b="1" smtClean="0"/>
              <a:t>Age 92</a:t>
            </a:r>
          </a:p>
          <a:p>
            <a:pPr eaLnBrk="1" hangingPunct="1">
              <a:defRPr/>
            </a:pPr>
            <a:endParaRPr lang="en-US" sz="2800" b="1" smtClean="0"/>
          </a:p>
          <a:p>
            <a:pPr eaLnBrk="1" hangingPunct="1">
              <a:defRPr/>
            </a:pPr>
            <a:r>
              <a:rPr lang="en-US" sz="2800" b="1" smtClean="0"/>
              <a:t>1984 Nationals</a:t>
            </a:r>
          </a:p>
          <a:p>
            <a:pPr eaLnBrk="1" hangingPunct="1">
              <a:defRPr/>
            </a:pPr>
            <a:r>
              <a:rPr lang="en-US" sz="2800" b="1" smtClean="0"/>
              <a:t>Swam 4 races</a:t>
            </a:r>
          </a:p>
          <a:p>
            <a:pPr eaLnBrk="1" hangingPunct="1">
              <a:defRPr/>
            </a:pPr>
            <a:r>
              <a:rPr lang="en-US" sz="2800" b="1" smtClean="0"/>
              <a:t> Backstroke</a:t>
            </a:r>
          </a:p>
          <a:p>
            <a:pPr eaLnBrk="1" hangingPunct="1">
              <a:defRPr/>
            </a:pPr>
            <a:r>
              <a:rPr lang="en-US" sz="2800" b="1" smtClean="0"/>
              <a:t> Breaststroke</a:t>
            </a:r>
          </a:p>
          <a:p>
            <a:pPr eaLnBrk="1" hangingPunct="1">
              <a:defRPr/>
            </a:pPr>
            <a:r>
              <a:rPr lang="en-US" sz="2800" b="1" smtClean="0"/>
              <a:t> Butterfly</a:t>
            </a:r>
          </a:p>
          <a:p>
            <a:pPr eaLnBrk="1" hangingPunct="1">
              <a:defRPr/>
            </a:pPr>
            <a:r>
              <a:rPr lang="en-US" sz="2800" b="1" smtClean="0"/>
              <a:t> Freestyle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Roots of Optimal Aging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The capacity to adapt across various domains of life</a:t>
            </a:r>
          </a:p>
          <a:p>
            <a:pPr lvl="1"/>
            <a:r>
              <a:rPr lang="en-US" dirty="0">
                <a:latin typeface="Times New Roman" charset="0"/>
              </a:rPr>
              <a:t>Physical, functional, cognitive, emotional, social, and spiritual</a:t>
            </a:r>
          </a:p>
          <a:p>
            <a:r>
              <a:rPr lang="en-US" dirty="0" smtClean="0">
                <a:latin typeface="Times New Roman" charset="0"/>
              </a:rPr>
              <a:t>Adaptation (Arthur Rubenstein)</a:t>
            </a:r>
            <a:endParaRPr lang="en-US" dirty="0">
              <a:latin typeface="Times New Roman" charset="0"/>
            </a:endParaRPr>
          </a:p>
          <a:p>
            <a:pPr lvl="1"/>
            <a:r>
              <a:rPr lang="en-US" dirty="0">
                <a:latin typeface="Times New Roman" charset="0"/>
              </a:rPr>
              <a:t>Selection</a:t>
            </a:r>
          </a:p>
          <a:p>
            <a:pPr lvl="1"/>
            <a:r>
              <a:rPr lang="en-US" dirty="0">
                <a:latin typeface="Times New Roman" charset="0"/>
              </a:rPr>
              <a:t>Optimization</a:t>
            </a:r>
          </a:p>
          <a:p>
            <a:pPr lvl="1"/>
            <a:r>
              <a:rPr lang="en-US" dirty="0">
                <a:latin typeface="Times New Roman" charset="0"/>
              </a:rPr>
              <a:t>Compensation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Determinants of Health</a:t>
            </a:r>
            <a:r>
              <a:rPr lang="en-US" sz="3200" baseline="30000">
                <a:latin typeface="Times New Roman" charset="0"/>
              </a:rPr>
              <a:t>4</a:t>
            </a:r>
            <a:endParaRPr lang="en-US" baseline="30000">
              <a:latin typeface="Times New Roman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Function</a:t>
            </a:r>
          </a:p>
          <a:p>
            <a:r>
              <a:rPr lang="en-US">
                <a:latin typeface="Times New Roman" charset="0"/>
              </a:rPr>
              <a:t>Disease</a:t>
            </a:r>
          </a:p>
          <a:p>
            <a:r>
              <a:rPr lang="en-US">
                <a:latin typeface="Times New Roman" charset="0"/>
              </a:rPr>
              <a:t>Social environment and support system</a:t>
            </a:r>
          </a:p>
          <a:p>
            <a:r>
              <a:rPr lang="en-US">
                <a:latin typeface="Times New Roman" charset="0"/>
              </a:rPr>
              <a:t>Physical environment</a:t>
            </a:r>
          </a:p>
          <a:p>
            <a:r>
              <a:rPr lang="en-US">
                <a:latin typeface="Times New Roman" charset="0"/>
              </a:rPr>
              <a:t>Genetic endowment</a:t>
            </a:r>
          </a:p>
          <a:p>
            <a:r>
              <a:rPr lang="en-US">
                <a:latin typeface="Times New Roman" charset="0"/>
              </a:rPr>
              <a:t>Individual responses – behavior &amp; perspective </a:t>
            </a:r>
          </a:p>
          <a:p>
            <a:r>
              <a:rPr lang="en-US">
                <a:latin typeface="Times New Roman" charset="0"/>
              </a:rPr>
              <a:t>Healthcare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KICK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540385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2779713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/>
              <a:t>Eleanor Hyndma</a:t>
            </a:r>
            <a:r>
              <a:rPr lang="en-US" sz="2800" dirty="0" smtClean="0">
                <a:solidFill>
                  <a:schemeClr val="bg1"/>
                </a:solidFill>
              </a:rPr>
              <a:t>n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Age 80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Started karate at</a:t>
            </a:r>
          </a:p>
          <a:p>
            <a:pPr eaLnBrk="1" hangingPunct="1">
              <a:defRPr/>
            </a:pPr>
            <a:r>
              <a:rPr lang="en-US" sz="2800" dirty="0" smtClean="0"/>
              <a:t>age 78.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Says it gives her</a:t>
            </a:r>
          </a:p>
          <a:p>
            <a:pPr eaLnBrk="1" hangingPunct="1">
              <a:defRPr/>
            </a:pPr>
            <a:r>
              <a:rPr lang="en-US" sz="2800" dirty="0" smtClean="0"/>
              <a:t>mental sharpness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Recently won a</a:t>
            </a:r>
          </a:p>
          <a:p>
            <a:pPr eaLnBrk="1" hangingPunct="1">
              <a:defRPr/>
            </a:pPr>
            <a:r>
              <a:rPr lang="en-US" sz="2800" dirty="0" smtClean="0"/>
              <a:t>gold medal.</a:t>
            </a:r>
          </a:p>
          <a:p>
            <a:pPr eaLnBrk="1" hangingPunct="1">
              <a:defRPr/>
            </a:pPr>
            <a:r>
              <a:rPr lang="en-US" sz="2800" dirty="0" smtClean="0"/>
              <a:t>Purple belt.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Approaches to Optimal Aging</a:t>
            </a:r>
          </a:p>
        </p:txBody>
      </p:sp>
      <p:sp>
        <p:nvSpPr>
          <p:cNvPr id="3686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Biological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Times New Roman" charset="0"/>
              </a:rPr>
              <a:t>Exercise</a:t>
            </a:r>
            <a:r>
              <a:rPr lang="en-US" dirty="0">
                <a:latin typeface="Times New Roman" charset="0"/>
              </a:rPr>
              <a:t>, nutrition, sleep, avoidance of disease-causing agents, practicing preventive medicine, early treatment of diseases and medical conditions, cognitive stimulation, avoidance of iatrogenic complications</a:t>
            </a:r>
          </a:p>
          <a:p>
            <a:r>
              <a:rPr lang="en-US" dirty="0">
                <a:latin typeface="Times New Roman" charset="0"/>
              </a:rPr>
              <a:t>Psychological</a:t>
            </a:r>
          </a:p>
          <a:p>
            <a:pPr lvl="1"/>
            <a:r>
              <a:rPr lang="en-US" dirty="0">
                <a:latin typeface="Times New Roman" charset="0"/>
              </a:rPr>
              <a:t>Attitude, viewpoint, stress management, resilience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Sedentary Americans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/>
              <a:t>1 in 4 exercise regularly</a:t>
            </a:r>
          </a:p>
          <a:p>
            <a:r>
              <a:rPr lang="en-US" sz="4000"/>
              <a:t>22% never exercise</a:t>
            </a:r>
          </a:p>
          <a:p>
            <a:r>
              <a:rPr lang="en-US" sz="4000"/>
              <a:t>30% of those over age 65 never exercise</a:t>
            </a:r>
          </a:p>
          <a:p>
            <a:r>
              <a:rPr lang="en-US" sz="4000"/>
              <a:t>Less than 10% participate in vigorous exercise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3400" y="2362200"/>
            <a:ext cx="71628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6000" dirty="0">
                <a:latin typeface="Arial"/>
              </a:rPr>
              <a:t>“</a:t>
            </a:r>
            <a:r>
              <a:rPr lang="en-US" sz="6000" dirty="0"/>
              <a:t>When I get the </a:t>
            </a:r>
            <a:endParaRPr lang="en-US" sz="6000" dirty="0" smtClean="0"/>
          </a:p>
          <a:p>
            <a:r>
              <a:rPr lang="en-US" sz="6000" dirty="0" smtClean="0"/>
              <a:t>urge </a:t>
            </a:r>
            <a:r>
              <a:rPr lang="en-US" sz="6000" dirty="0"/>
              <a:t>to exercise, </a:t>
            </a:r>
            <a:endParaRPr lang="en-US" sz="6000" dirty="0" smtClean="0"/>
          </a:p>
          <a:p>
            <a:r>
              <a:rPr lang="en-US" sz="6000" dirty="0" smtClean="0"/>
              <a:t>I </a:t>
            </a:r>
            <a:r>
              <a:rPr lang="en-US" sz="6000" dirty="0"/>
              <a:t>lie down until it passes</a:t>
            </a:r>
            <a:r>
              <a:rPr lang="en-US" sz="3600" dirty="0"/>
              <a:t>.</a:t>
            </a:r>
            <a:r>
              <a:rPr lang="ja-JP" altLang="en-US" sz="3600" dirty="0">
                <a:latin typeface="Arial"/>
              </a:rPr>
              <a:t>”</a:t>
            </a:r>
            <a:endParaRPr lang="en-US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553200" y="6172200"/>
            <a:ext cx="1716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W.C. Fields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762000"/>
            <a:ext cx="2616200" cy="334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Results of Inactivity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4038600" cy="4302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/>
              <a:t>High blood pressure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Diabetes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Osteoporosis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Falls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Arthritis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Cancer</a:t>
            </a:r>
            <a:endParaRPr lang="en-US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/>
              <a:t>Heart disease</a:t>
            </a:r>
          </a:p>
          <a:p>
            <a:pPr>
              <a:lnSpc>
                <a:spcPct val="80000"/>
              </a:lnSpc>
            </a:pPr>
            <a:r>
              <a:rPr lang="en-US" sz="3200"/>
              <a:t>Obesity</a:t>
            </a:r>
          </a:p>
          <a:p>
            <a:pPr>
              <a:lnSpc>
                <a:spcPct val="80000"/>
              </a:lnSpc>
            </a:pPr>
            <a:r>
              <a:rPr lang="en-US" sz="3200"/>
              <a:t>Dementia</a:t>
            </a:r>
          </a:p>
          <a:p>
            <a:pPr>
              <a:lnSpc>
                <a:spcPct val="80000"/>
              </a:lnSpc>
            </a:pPr>
            <a:r>
              <a:rPr lang="en-US" sz="3200"/>
              <a:t>Depression</a:t>
            </a:r>
          </a:p>
          <a:p>
            <a:pPr>
              <a:lnSpc>
                <a:spcPct val="80000"/>
              </a:lnSpc>
            </a:pPr>
            <a:r>
              <a:rPr lang="en-US" sz="3200"/>
              <a:t>Parkinson</a:t>
            </a:r>
            <a:r>
              <a:rPr lang="ja-JP" altLang="en-US" sz="3200">
                <a:latin typeface="Arial"/>
              </a:rPr>
              <a:t>’</a:t>
            </a:r>
            <a:r>
              <a:rPr lang="en-US" sz="3200"/>
              <a:t>s</a:t>
            </a:r>
          </a:p>
          <a:p>
            <a:pPr>
              <a:lnSpc>
                <a:spcPct val="80000"/>
              </a:lnSpc>
            </a:pPr>
            <a:r>
              <a:rPr lang="en-US" sz="3200"/>
              <a:t>Stroke</a:t>
            </a:r>
          </a:p>
          <a:p>
            <a:pPr>
              <a:lnSpc>
                <a:spcPct val="80000"/>
              </a:lnSpc>
            </a:pPr>
            <a:r>
              <a:rPr lang="en-US" sz="3200"/>
              <a:t>Macular degeneration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1066800" y="6096000"/>
            <a:ext cx="68257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There is scientific evidence exercise prevents these.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Lecture/discussion</a:t>
            </a:r>
          </a:p>
          <a:p>
            <a:r>
              <a:rPr lang="en-US" dirty="0">
                <a:latin typeface="Times New Roman" charset="0"/>
              </a:rPr>
              <a:t>Open to suggestions for content</a:t>
            </a:r>
          </a:p>
          <a:p>
            <a:r>
              <a:rPr lang="en-US" dirty="0" smtClean="0">
                <a:latin typeface="Times New Roman" charset="0"/>
              </a:rPr>
              <a:t>Oct 1 </a:t>
            </a:r>
            <a:r>
              <a:rPr lang="en-US" dirty="0">
                <a:latin typeface="Times New Roman" charset="0"/>
              </a:rPr>
              <a:t>– </a:t>
            </a:r>
            <a:r>
              <a:rPr lang="en-US" dirty="0" smtClean="0">
                <a:latin typeface="Times New Roman" charset="0"/>
              </a:rPr>
              <a:t>Introduction – Optimal Aging Redux</a:t>
            </a:r>
            <a:endParaRPr lang="en-US" dirty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Oct 8 </a:t>
            </a:r>
            <a:r>
              <a:rPr lang="en-US" dirty="0">
                <a:latin typeface="Times New Roman" charset="0"/>
              </a:rPr>
              <a:t>– </a:t>
            </a:r>
            <a:r>
              <a:rPr lang="en-US" dirty="0" smtClean="0">
                <a:latin typeface="Times New Roman" charset="0"/>
              </a:rPr>
              <a:t>Prevention</a:t>
            </a:r>
            <a:endParaRPr lang="en-US" dirty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Oct 15 </a:t>
            </a:r>
            <a:r>
              <a:rPr lang="en-US" dirty="0">
                <a:latin typeface="Times New Roman" charset="0"/>
              </a:rPr>
              <a:t>– </a:t>
            </a:r>
            <a:r>
              <a:rPr lang="en-US" dirty="0" smtClean="0">
                <a:latin typeface="Times New Roman" charset="0"/>
              </a:rPr>
              <a:t>Treatment</a:t>
            </a:r>
            <a:endParaRPr lang="en-US" dirty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Oct 22 – Non-medical treatments</a:t>
            </a:r>
          </a:p>
          <a:p>
            <a:r>
              <a:rPr lang="en-US" dirty="0" smtClean="0">
                <a:latin typeface="Times New Roman" charset="0"/>
              </a:rPr>
              <a:t>Oct 29 – New models of care</a:t>
            </a:r>
          </a:p>
          <a:p>
            <a:r>
              <a:rPr lang="en-US" dirty="0" smtClean="0">
                <a:latin typeface="Times New Roman" charset="0"/>
              </a:rPr>
              <a:t>Nov 5 </a:t>
            </a:r>
            <a:r>
              <a:rPr lang="en-US" dirty="0">
                <a:latin typeface="Times New Roman" charset="0"/>
              </a:rPr>
              <a:t>– </a:t>
            </a:r>
            <a:r>
              <a:rPr lang="en-US" dirty="0" smtClean="0">
                <a:latin typeface="Times New Roman" charset="0"/>
              </a:rPr>
              <a:t>Being </a:t>
            </a:r>
            <a:r>
              <a:rPr lang="en-US" dirty="0">
                <a:latin typeface="Times New Roman" charset="0"/>
              </a:rPr>
              <a:t>an “activated patient”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84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/>
              <a:t>Benefits of Activity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200" dirty="0"/>
              <a:t>Decreased heart disease</a:t>
            </a:r>
          </a:p>
          <a:p>
            <a:r>
              <a:rPr lang="en-US" sz="3200" dirty="0"/>
              <a:t>Reduced weight</a:t>
            </a:r>
          </a:p>
          <a:p>
            <a:r>
              <a:rPr lang="en-US" sz="3200" dirty="0"/>
              <a:t>Better control of diabetes</a:t>
            </a:r>
          </a:p>
          <a:p>
            <a:r>
              <a:rPr lang="en-US" sz="3200" dirty="0"/>
              <a:t>Less constipation</a:t>
            </a:r>
          </a:p>
          <a:p>
            <a:r>
              <a:rPr lang="en-US" sz="3200" dirty="0"/>
              <a:t>Longer independence</a:t>
            </a:r>
          </a:p>
          <a:p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dirty="0"/>
              <a:t>Reduced pain in arthritis</a:t>
            </a:r>
          </a:p>
          <a:p>
            <a:r>
              <a:rPr lang="en-US" sz="3200" dirty="0"/>
              <a:t>Improved activities of daily living</a:t>
            </a:r>
          </a:p>
          <a:p>
            <a:r>
              <a:rPr lang="en-US" sz="3200" dirty="0"/>
              <a:t>Improved </a:t>
            </a:r>
            <a:r>
              <a:rPr lang="en-US" sz="3200" dirty="0" smtClean="0"/>
              <a:t>recovery</a:t>
            </a:r>
            <a:endParaRPr lang="en-US" sz="3200" dirty="0"/>
          </a:p>
          <a:p>
            <a:r>
              <a:rPr lang="en-US" sz="3200" dirty="0"/>
              <a:t>Better thinking</a:t>
            </a:r>
          </a:p>
          <a:p>
            <a:r>
              <a:rPr lang="en-US" sz="3200" dirty="0"/>
              <a:t>Modify most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295400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sz="3200" b="1" dirty="0" smtClean="0">
                <a:solidFill>
                  <a:srgbClr val="000000"/>
                </a:solidFill>
                <a:effectLst/>
                <a:latin typeface="Arial" charset="0"/>
              </a:rPr>
              <a:t>Causes of 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charset="0"/>
              </a:rPr>
              <a:t>Mortality </a:t>
            </a:r>
            <a:br>
              <a:rPr lang="en-US" sz="3200" b="1" dirty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sz="2800" b="1" dirty="0">
                <a:solidFill>
                  <a:srgbClr val="000000"/>
                </a:solidFill>
                <a:effectLst/>
                <a:latin typeface="Arial" charset="0"/>
              </a:rPr>
              <a:t>40,842 Men &amp; 12,943 Women, ACLS</a:t>
            </a:r>
            <a:r>
              <a:rPr lang="en-US" sz="4000" b="1" dirty="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13928299"/>
              </p:ext>
            </p:extLst>
          </p:nvPr>
        </p:nvGraphicFramePr>
        <p:xfrm>
          <a:off x="446088" y="1751013"/>
          <a:ext cx="10450512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419600" y="6546850"/>
            <a:ext cx="45132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Aerobics Center Longitudinal Study, 1970-2004. In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The Ideal Combination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362200"/>
            <a:ext cx="7772400" cy="4114800"/>
          </a:xfrm>
        </p:spPr>
        <p:txBody>
          <a:bodyPr/>
          <a:lstStyle/>
          <a:p>
            <a:r>
              <a:rPr lang="en-US" sz="3600"/>
              <a:t>Strength (muscles)</a:t>
            </a:r>
          </a:p>
          <a:p>
            <a:r>
              <a:rPr lang="en-US" sz="3600"/>
              <a:t>Endurance (heart and lungs)</a:t>
            </a:r>
          </a:p>
          <a:p>
            <a:r>
              <a:rPr lang="en-US" sz="3600"/>
              <a:t>Balance (nerves)</a:t>
            </a:r>
          </a:p>
          <a:p>
            <a:r>
              <a:rPr lang="en-US" sz="3600"/>
              <a:t>Stretching (muscles and joints)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584325" y="6134100"/>
            <a:ext cx="635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Fiatarone Singh, Exercise to prevent frailty, Clinics Geri Med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RUNN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0"/>
            <a:ext cx="52578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278765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/>
              <a:t>Ada Thomas</a:t>
            </a:r>
          </a:p>
          <a:p>
            <a:pPr eaLnBrk="1" hangingPunct="1">
              <a:defRPr/>
            </a:pPr>
            <a:r>
              <a:rPr lang="en-US" sz="2800" dirty="0" smtClean="0"/>
              <a:t>Age 72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Started jogging</a:t>
            </a:r>
          </a:p>
          <a:p>
            <a:pPr eaLnBrk="1" hangingPunct="1">
              <a:defRPr/>
            </a:pPr>
            <a:r>
              <a:rPr lang="en-US" sz="2800" dirty="0" smtClean="0"/>
              <a:t>at age 65</a:t>
            </a:r>
          </a:p>
          <a:p>
            <a:pPr eaLnBrk="1" hangingPunct="1">
              <a:defRPr/>
            </a:pPr>
            <a:r>
              <a:rPr lang="en-US" sz="2800" dirty="0" smtClean="0"/>
              <a:t>First marathon</a:t>
            </a:r>
          </a:p>
          <a:p>
            <a:pPr eaLnBrk="1" hangingPunct="1">
              <a:defRPr/>
            </a:pPr>
            <a:r>
              <a:rPr lang="en-US" sz="2800" dirty="0" smtClean="0"/>
              <a:t>at age 68.</a:t>
            </a:r>
          </a:p>
          <a:p>
            <a:pPr eaLnBrk="1" hangingPunct="1">
              <a:defRPr/>
            </a:pPr>
            <a:r>
              <a:rPr lang="ja-JP" altLang="en-US" sz="2800" dirty="0" smtClean="0"/>
              <a:t>“</a:t>
            </a:r>
            <a:r>
              <a:rPr lang="en-US" sz="2800" dirty="0" smtClean="0"/>
              <a:t>When I look</a:t>
            </a:r>
          </a:p>
          <a:p>
            <a:pPr eaLnBrk="1" hangingPunct="1">
              <a:defRPr/>
            </a:pPr>
            <a:r>
              <a:rPr lang="en-US" sz="2800" dirty="0" smtClean="0"/>
              <a:t> in the mirror</a:t>
            </a:r>
          </a:p>
          <a:p>
            <a:pPr eaLnBrk="1" hangingPunct="1">
              <a:defRPr/>
            </a:pPr>
            <a:r>
              <a:rPr lang="en-US" sz="2800" dirty="0" smtClean="0"/>
              <a:t> I like what I see.</a:t>
            </a:r>
            <a:r>
              <a:rPr lang="ja-JP" altLang="en-US" sz="2800" dirty="0" smtClean="0"/>
              <a:t>”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Optimal Cognition (Thinking)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905000"/>
            <a:ext cx="8060267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/>
              <a:t>Enhance </a:t>
            </a:r>
            <a:r>
              <a:rPr lang="en-US" sz="3600" dirty="0" smtClean="0"/>
              <a:t>physical and mental activities</a:t>
            </a:r>
            <a:endParaRPr lang="en-US" sz="3600" dirty="0"/>
          </a:p>
          <a:p>
            <a:pPr lvl="1">
              <a:lnSpc>
                <a:spcPct val="80000"/>
              </a:lnSpc>
            </a:pPr>
            <a:r>
              <a:rPr lang="en-US" sz="3200" dirty="0"/>
              <a:t>Variety</a:t>
            </a:r>
          </a:p>
          <a:p>
            <a:pPr lvl="1">
              <a:lnSpc>
                <a:spcPct val="80000"/>
              </a:lnSpc>
            </a:pPr>
            <a:r>
              <a:rPr lang="en-US" altLang="ja-JP" sz="3200" dirty="0" smtClean="0">
                <a:latin typeface="+mj-lt"/>
              </a:rPr>
              <a:t>New challenges -</a:t>
            </a:r>
            <a:r>
              <a:rPr lang="en-US" altLang="ja-JP" sz="3200" dirty="0" smtClean="0">
                <a:latin typeface="Arial"/>
              </a:rPr>
              <a:t> </a:t>
            </a:r>
            <a:r>
              <a:rPr lang="ja-JP" altLang="en-US" sz="3200" dirty="0" smtClean="0">
                <a:latin typeface="Arial"/>
              </a:rPr>
              <a:t>“</a:t>
            </a:r>
            <a:r>
              <a:rPr lang="en-US" sz="3200" dirty="0"/>
              <a:t>Good</a:t>
            </a:r>
            <a:r>
              <a:rPr lang="ja-JP" altLang="en-US" sz="3200" dirty="0">
                <a:latin typeface="Arial"/>
              </a:rPr>
              <a:t>”</a:t>
            </a:r>
            <a:r>
              <a:rPr lang="en-US" sz="3200" dirty="0"/>
              <a:t> stress</a:t>
            </a:r>
          </a:p>
          <a:p>
            <a:pPr>
              <a:lnSpc>
                <a:spcPct val="80000"/>
              </a:lnSpc>
            </a:pPr>
            <a:r>
              <a:rPr lang="en-US" sz="3600" dirty="0"/>
              <a:t>Control risk factors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Smoking, blood pressure, diabetes, depression</a:t>
            </a:r>
          </a:p>
          <a:p>
            <a:pPr>
              <a:lnSpc>
                <a:spcPct val="80000"/>
              </a:lnSpc>
            </a:pPr>
            <a:r>
              <a:rPr lang="en-US" sz="3600" dirty="0"/>
              <a:t>Build strong social relationships</a:t>
            </a:r>
          </a:p>
          <a:p>
            <a:pPr>
              <a:lnSpc>
                <a:spcPct val="80000"/>
              </a:lnSpc>
            </a:pPr>
            <a:r>
              <a:rPr lang="en-US" sz="3600" dirty="0"/>
              <a:t>Maintain financial health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949723" y="6048376"/>
            <a:ext cx="14029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folHlink"/>
                </a:solidFill>
              </a:rPr>
              <a:t>Less TV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With The Old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ideas</a:t>
            </a:r>
          </a:p>
          <a:p>
            <a:pPr lvl="1"/>
            <a:r>
              <a:rPr lang="en-US" dirty="0" smtClean="0"/>
              <a:t>Brain cells are limited</a:t>
            </a:r>
          </a:p>
          <a:p>
            <a:pPr lvl="1"/>
            <a:r>
              <a:rPr lang="en-US" dirty="0" smtClean="0"/>
              <a:t>Cannot grow new cells after 2 years old</a:t>
            </a:r>
          </a:p>
          <a:p>
            <a:pPr lvl="1"/>
            <a:r>
              <a:rPr lang="en-US" dirty="0" smtClean="0"/>
              <a:t>Repair occurs through recruitment and “rewiring”</a:t>
            </a:r>
          </a:p>
          <a:p>
            <a:r>
              <a:rPr lang="en-US" dirty="0" smtClean="0"/>
              <a:t>New knowledge</a:t>
            </a:r>
          </a:p>
          <a:p>
            <a:pPr lvl="1"/>
            <a:r>
              <a:rPr lang="en-US" dirty="0" smtClean="0"/>
              <a:t>New cells are created and migrate to area of use</a:t>
            </a:r>
          </a:p>
          <a:p>
            <a:pPr lvl="1"/>
            <a:r>
              <a:rPr lang="en-US" dirty="0" smtClean="0"/>
              <a:t>New synapses can develop</a:t>
            </a:r>
          </a:p>
          <a:p>
            <a:pPr lvl="1"/>
            <a:r>
              <a:rPr lang="en-US" dirty="0" smtClean="0"/>
              <a:t>Controlled by BDNF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42933" y="624840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Brain-derived </a:t>
            </a:r>
            <a:r>
              <a:rPr lang="en-US" dirty="0" err="1" smtClean="0"/>
              <a:t>neurotrophic</a:t>
            </a:r>
            <a:r>
              <a:rPr lang="en-US" dirty="0" smtClean="0"/>
              <a:t>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48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Ronald Peterson MD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Director of the Alzheimer’s Disease Research Center at Mayo</a:t>
            </a:r>
          </a:p>
          <a:p>
            <a:r>
              <a:rPr lang="en-US" sz="2800" dirty="0" smtClean="0"/>
              <a:t>“Regular physical exercise is probably the best means we have to prevent Alzheimer’s disease today: better than medications, better than intellectual activity, better than supplements and diet.”</a:t>
            </a:r>
          </a:p>
          <a:p>
            <a:pPr lvl="1"/>
            <a:r>
              <a:rPr lang="en-US" sz="2400" dirty="0" smtClean="0"/>
              <a:t>1/3 reduction in risk</a:t>
            </a:r>
          </a:p>
          <a:p>
            <a:r>
              <a:rPr lang="en-US" sz="2800" dirty="0" smtClean="0"/>
              <a:t>American’s spend $6 billion on AD drugs annually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2533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Other </a:t>
            </a:r>
            <a:r>
              <a:rPr lang="en-US" sz="5400" dirty="0" smtClean="0"/>
              <a:t>Cognition Strategies</a:t>
            </a:r>
            <a:endParaRPr lang="en-US" sz="5400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Vitamin E – possibly, only if in diet</a:t>
            </a:r>
          </a:p>
          <a:p>
            <a:r>
              <a:rPr lang="en-US" sz="4000" dirty="0"/>
              <a:t>Omega-3 </a:t>
            </a:r>
            <a:r>
              <a:rPr lang="en-US" sz="4000" dirty="0" smtClean="0"/>
              <a:t>– possibly, but maybe not</a:t>
            </a:r>
            <a:endParaRPr lang="en-US" sz="4000" dirty="0"/>
          </a:p>
          <a:p>
            <a:r>
              <a:rPr lang="en-US" sz="4000" dirty="0"/>
              <a:t>Eating </a:t>
            </a:r>
            <a:r>
              <a:rPr lang="en-US" sz="4000" dirty="0" smtClean="0"/>
              <a:t>fish - probably</a:t>
            </a:r>
            <a:endParaRPr lang="en-US" sz="4000" dirty="0"/>
          </a:p>
          <a:p>
            <a:r>
              <a:rPr lang="en-US" sz="4000" dirty="0"/>
              <a:t>Mild to moderate alcohol </a:t>
            </a:r>
            <a:r>
              <a:rPr lang="en-US" sz="4000" dirty="0" smtClean="0"/>
              <a:t>intake – possibly</a:t>
            </a:r>
          </a:p>
          <a:p>
            <a:r>
              <a:rPr lang="en-US" sz="4000" dirty="0" smtClean="0"/>
              <a:t>Everything under the sun?</a:t>
            </a:r>
            <a:endParaRPr lang="en-US" sz="3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Approaches to Optimal Aging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Social</a:t>
            </a:r>
          </a:p>
          <a:p>
            <a:pPr lvl="1"/>
            <a:r>
              <a:rPr lang="en-US" dirty="0">
                <a:latin typeface="Times New Roman" charset="0"/>
              </a:rPr>
              <a:t>Support, activities, work, volunteerism, sexuality, religion, spirituality, </a:t>
            </a:r>
            <a:r>
              <a:rPr lang="ja-JP" altLang="en-US" dirty="0">
                <a:latin typeface="Times New Roman" charset="0"/>
              </a:rPr>
              <a:t>“</a:t>
            </a:r>
            <a:r>
              <a:rPr lang="en-US" altLang="ja-JP" dirty="0">
                <a:latin typeface="Times New Roman" charset="0"/>
              </a:rPr>
              <a:t>other-</a:t>
            </a:r>
            <a:r>
              <a:rPr lang="en-US" altLang="ja-JP" dirty="0" smtClean="0">
                <a:latin typeface="Times New Roman" charset="0"/>
              </a:rPr>
              <a:t>orientation,</a:t>
            </a:r>
            <a:r>
              <a:rPr lang="ja-JP" altLang="en-US" dirty="0" smtClean="0">
                <a:latin typeface="Times New Roman" charset="0"/>
              </a:rPr>
              <a:t>”</a:t>
            </a:r>
            <a:r>
              <a:rPr lang="en-US" altLang="ja-JP" dirty="0" smtClean="0">
                <a:latin typeface="Times New Roman" charset="0"/>
              </a:rPr>
              <a:t> and “beneficence orientation”</a:t>
            </a:r>
            <a:endParaRPr lang="en-US" altLang="ja-JP" dirty="0">
              <a:latin typeface="Times New Roman" charset="0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Times New Roman" charset="0"/>
              </a:rPr>
              <a:t>Societal</a:t>
            </a:r>
            <a:endParaRPr lang="en-US" dirty="0">
              <a:solidFill>
                <a:srgbClr val="0033CC"/>
              </a:solidFill>
              <a:latin typeface="Times New Roman" charset="0"/>
            </a:endParaRPr>
          </a:p>
          <a:p>
            <a:pPr lvl="1"/>
            <a:r>
              <a:rPr lang="en-US" dirty="0">
                <a:latin typeface="Times New Roman" charset="0"/>
              </a:rPr>
              <a:t>Health education, chronic disease self management training, access to information, community services, environmental design, health policies and insurance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026" descr="J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377348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1027"/>
          <p:cNvSpPr txBox="1">
            <a:spLocks noChangeArrowheads="1"/>
          </p:cNvSpPr>
          <p:nvPr/>
        </p:nvSpPr>
        <p:spPr bwMode="auto">
          <a:xfrm>
            <a:off x="838200" y="1905000"/>
            <a:ext cx="2819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/>
              <a:t>Joe Bruno</a:t>
            </a:r>
          </a:p>
          <a:p>
            <a:pPr eaLnBrk="1" hangingPunct="1">
              <a:defRPr/>
            </a:pPr>
            <a:r>
              <a:rPr lang="en-US" sz="3200" b="1" dirty="0" smtClean="0"/>
              <a:t>71 y/o</a:t>
            </a:r>
          </a:p>
          <a:p>
            <a:pPr eaLnBrk="1" hangingPunct="1">
              <a:defRPr/>
            </a:pPr>
            <a:r>
              <a:rPr lang="en-US" sz="3200" b="1" dirty="0" smtClean="0"/>
              <a:t>Has swum the </a:t>
            </a:r>
          </a:p>
          <a:p>
            <a:pPr eaLnBrk="1" hangingPunct="1">
              <a:defRPr/>
            </a:pPr>
            <a:r>
              <a:rPr lang="en-US" sz="3200" b="1" dirty="0" smtClean="0"/>
              <a:t>Golden Gate </a:t>
            </a:r>
          </a:p>
          <a:p>
            <a:pPr eaLnBrk="1" hangingPunct="1">
              <a:defRPr/>
            </a:pPr>
            <a:r>
              <a:rPr lang="en-US" sz="3200" b="1" dirty="0" smtClean="0"/>
              <a:t>Bridge 53 times.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Contacting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– </a:t>
            </a:r>
            <a:r>
              <a:rPr lang="en-US" dirty="0" smtClean="0">
                <a:hlinkClick r:id="rId2"/>
              </a:rPr>
              <a:t>ken.brummel-smith@med.fsu.edu</a:t>
            </a:r>
            <a:endParaRPr lang="en-US" dirty="0" smtClean="0"/>
          </a:p>
          <a:p>
            <a:r>
              <a:rPr lang="en-US" dirty="0" smtClean="0"/>
              <a:t>Phone – 644-2291 (expect delays)</a:t>
            </a:r>
          </a:p>
          <a:p>
            <a:r>
              <a:rPr lang="en-US" dirty="0" smtClean="0"/>
              <a:t>Facebook – send me a friend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23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Environmental Design</a:t>
            </a:r>
          </a:p>
        </p:txBody>
      </p:sp>
      <p:sp>
        <p:nvSpPr>
          <p:cNvPr id="43010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5257800" cy="4302125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Promote community connections</a:t>
            </a:r>
          </a:p>
          <a:p>
            <a:pPr lvl="1"/>
            <a:r>
              <a:rPr lang="en-US" sz="2400" dirty="0">
                <a:latin typeface="Times New Roman" charset="0"/>
              </a:rPr>
              <a:t>Sidewalks/trails</a:t>
            </a:r>
          </a:p>
          <a:p>
            <a:pPr lvl="1"/>
            <a:r>
              <a:rPr lang="en-US" sz="2400" dirty="0">
                <a:latin typeface="Times New Roman" charset="0"/>
              </a:rPr>
              <a:t>Building design</a:t>
            </a:r>
          </a:p>
          <a:p>
            <a:pPr lvl="1"/>
            <a:r>
              <a:rPr lang="en-US" sz="2400" dirty="0">
                <a:latin typeface="Times New Roman" charset="0"/>
              </a:rPr>
              <a:t>Rest </a:t>
            </a:r>
            <a:r>
              <a:rPr lang="en-US" sz="2400" dirty="0" smtClean="0">
                <a:latin typeface="Times New Roman" charset="0"/>
              </a:rPr>
              <a:t>areas</a:t>
            </a:r>
            <a:endParaRPr lang="en-US" sz="2400" dirty="0">
              <a:latin typeface="Times New Roman" charset="0"/>
            </a:endParaRPr>
          </a:p>
          <a:p>
            <a:r>
              <a:rPr lang="en-US" sz="2800" dirty="0">
                <a:latin typeface="Times New Roman" charset="0"/>
              </a:rPr>
              <a:t>Street construction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Left turns</a:t>
            </a:r>
            <a:endParaRPr lang="en-US" sz="2400" dirty="0">
              <a:latin typeface="Times New Roman" charset="0"/>
            </a:endParaRPr>
          </a:p>
          <a:p>
            <a:pPr lvl="1"/>
            <a:r>
              <a:rPr lang="en-US" sz="2400" dirty="0">
                <a:latin typeface="Times New Roman" charset="0"/>
              </a:rPr>
              <a:t>Lighting</a:t>
            </a:r>
          </a:p>
          <a:p>
            <a:pPr lvl="1"/>
            <a:r>
              <a:rPr lang="en-US" sz="2400" dirty="0">
                <a:latin typeface="Times New Roman" charset="0"/>
              </a:rPr>
              <a:t>Sidewalks</a:t>
            </a:r>
          </a:p>
          <a:p>
            <a:pPr lvl="1"/>
            <a:r>
              <a:rPr lang="en-US" sz="2400" dirty="0">
                <a:latin typeface="Times New Roman" charset="0"/>
              </a:rPr>
              <a:t>Building style and set-back</a:t>
            </a:r>
          </a:p>
        </p:txBody>
      </p:sp>
      <p:pic>
        <p:nvPicPr>
          <p:cNvPr id="43011" name="Picture 2" descr="http://www.december.com/places/mke/images/rwvi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Grand Way in St. Louis Park, M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30591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Negative Societal Approaches</a:t>
            </a:r>
            <a:endParaRPr lang="en-US" dirty="0">
              <a:latin typeface="Times New Roman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600" dirty="0">
                <a:latin typeface="Times New Roman" charset="0"/>
              </a:rPr>
              <a:t>“</a:t>
            </a:r>
            <a:r>
              <a:rPr lang="en-US" altLang="ja-JP" sz="3600" dirty="0">
                <a:latin typeface="Times New Roman" charset="0"/>
              </a:rPr>
              <a:t>Addiction</a:t>
            </a:r>
            <a:r>
              <a:rPr lang="ja-JP" altLang="en-US" sz="3600" dirty="0">
                <a:latin typeface="Times New Roman" charset="0"/>
              </a:rPr>
              <a:t>”</a:t>
            </a:r>
            <a:r>
              <a:rPr lang="en-US" altLang="ja-JP" sz="3600" dirty="0">
                <a:latin typeface="Times New Roman" charset="0"/>
              </a:rPr>
              <a:t> to medication approaches</a:t>
            </a:r>
          </a:p>
          <a:p>
            <a:pPr lvl="1"/>
            <a:r>
              <a:rPr lang="en-US" sz="3200" dirty="0">
                <a:latin typeface="Times New Roman" charset="0"/>
              </a:rPr>
              <a:t>Lipids</a:t>
            </a:r>
          </a:p>
          <a:p>
            <a:pPr lvl="1"/>
            <a:r>
              <a:rPr lang="en-US" sz="3200" dirty="0">
                <a:latin typeface="Times New Roman" charset="0"/>
              </a:rPr>
              <a:t>Hypertension</a:t>
            </a:r>
          </a:p>
          <a:p>
            <a:pPr lvl="1"/>
            <a:r>
              <a:rPr lang="en-US" sz="3200" dirty="0">
                <a:latin typeface="Times New Roman" charset="0"/>
              </a:rPr>
              <a:t>Diabetes</a:t>
            </a:r>
          </a:p>
          <a:p>
            <a:pPr lvl="1"/>
            <a:r>
              <a:rPr lang="en-US" sz="3200" dirty="0">
                <a:latin typeface="Times New Roman" charset="0"/>
              </a:rPr>
              <a:t>Depression</a:t>
            </a:r>
          </a:p>
          <a:p>
            <a:pPr lvl="1"/>
            <a:r>
              <a:rPr lang="en-US" sz="3200" dirty="0" smtClean="0">
                <a:latin typeface="Times New Roman" charset="0"/>
              </a:rPr>
              <a:t>Sleep</a:t>
            </a:r>
          </a:p>
          <a:p>
            <a:r>
              <a:rPr lang="en-US" sz="3600" dirty="0" smtClean="0">
                <a:latin typeface="Times New Roman" charset="0"/>
              </a:rPr>
              <a:t>Serious problems versus mild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smtClean="0">
                <a:latin typeface="Times New Roman" charset="0"/>
              </a:rPr>
              <a:t>problems</a:t>
            </a:r>
            <a:endParaRPr lang="en-US" sz="36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Times New Roman" charset="0"/>
              </a:rPr>
              <a:t>“</a:t>
            </a:r>
            <a:r>
              <a:rPr lang="en-US" altLang="ja-JP">
                <a:latin typeface="Times New Roman" charset="0"/>
              </a:rPr>
              <a:t>Anti-Aging Medicine</a:t>
            </a:r>
            <a:r>
              <a:rPr lang="ja-JP" altLang="en-US">
                <a:latin typeface="Times New Roman" charset="0"/>
              </a:rPr>
              <a:t>”</a:t>
            </a:r>
            <a:endParaRPr lang="en-US">
              <a:latin typeface="Times New Roman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302125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American Academy of Anti-aging Medicine</a:t>
            </a:r>
          </a:p>
          <a:p>
            <a:pPr lvl="1"/>
            <a:r>
              <a:rPr lang="ja-JP" altLang="en-US" dirty="0">
                <a:latin typeface="Times New Roman" charset="0"/>
              </a:rPr>
              <a:t>“</a:t>
            </a:r>
            <a:r>
              <a:rPr lang="en-US" altLang="ja-JP" dirty="0">
                <a:latin typeface="Times New Roman" charset="0"/>
              </a:rPr>
              <a:t>We the leaders of the Anti-Aging movement will help to usher in a new modern age for humanity: The Ageless Society. There is a remedy for this apocalypse of aging, and this remedy comes just in time to save America.</a:t>
            </a:r>
            <a:r>
              <a:rPr lang="ja-JP" altLang="en-US" dirty="0">
                <a:latin typeface="Times New Roman" charset="0"/>
              </a:rPr>
              <a:t>”</a:t>
            </a:r>
            <a:r>
              <a:rPr lang="en-US" altLang="ja-JP" dirty="0">
                <a:latin typeface="Times New Roman" charset="0"/>
              </a:rPr>
              <a:t> </a:t>
            </a:r>
            <a:r>
              <a:rPr lang="en-US" altLang="ja-JP" sz="2000" dirty="0">
                <a:latin typeface="Times New Roman" charset="0"/>
              </a:rPr>
              <a:t>R. </a:t>
            </a:r>
            <a:r>
              <a:rPr lang="en-US" altLang="ja-JP" sz="2000" dirty="0" err="1">
                <a:latin typeface="Times New Roman" charset="0"/>
              </a:rPr>
              <a:t>Klatz</a:t>
            </a:r>
            <a:r>
              <a:rPr lang="en-US" altLang="ja-JP" sz="2000" dirty="0">
                <a:latin typeface="Times New Roman" charset="0"/>
              </a:rPr>
              <a:t>, DO</a:t>
            </a:r>
            <a:endParaRPr lang="en-US" altLang="ja-JP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Hormones, antioxidants, diet, exercise</a:t>
            </a:r>
          </a:p>
          <a:p>
            <a:r>
              <a:rPr lang="en-US" dirty="0">
                <a:latin typeface="Times New Roman" charset="0"/>
              </a:rPr>
              <a:t>Anti-aging medicine and regenerative biomedical technology - $97 billion industry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Anti-Aging </a:t>
            </a:r>
            <a:r>
              <a:rPr lang="ja-JP" altLang="en-US">
                <a:latin typeface="Times New Roman" charset="0"/>
              </a:rPr>
              <a:t>“</a:t>
            </a:r>
            <a:r>
              <a:rPr lang="en-US" altLang="ja-JP">
                <a:latin typeface="Times New Roman" charset="0"/>
              </a:rPr>
              <a:t>Treatments</a:t>
            </a:r>
            <a:r>
              <a:rPr lang="ja-JP" altLang="en-US">
                <a:latin typeface="Times New Roman" charset="0"/>
              </a:rPr>
              <a:t>”</a:t>
            </a:r>
            <a:endParaRPr lang="en-US">
              <a:latin typeface="Times New Roman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r>
              <a:rPr lang="en-US" sz="2800">
                <a:latin typeface="Times New Roman" charset="0"/>
              </a:rPr>
              <a:t>Human growth hormone (HGH)</a:t>
            </a:r>
          </a:p>
          <a:p>
            <a:pPr lvl="1"/>
            <a:r>
              <a:rPr lang="en-US" sz="2400">
                <a:latin typeface="Times New Roman" charset="0"/>
              </a:rPr>
              <a:t>2007 Annals of Internal Medicine review – 31 studies – no benefit, many harms – do not use</a:t>
            </a:r>
          </a:p>
          <a:p>
            <a:r>
              <a:rPr lang="en-US" sz="2800">
                <a:latin typeface="Times New Roman" charset="0"/>
              </a:rPr>
              <a:t>DHEA</a:t>
            </a:r>
          </a:p>
          <a:p>
            <a:pPr lvl="1"/>
            <a:r>
              <a:rPr lang="en-US" sz="2400">
                <a:latin typeface="Times New Roman" charset="0"/>
              </a:rPr>
              <a:t>Not effective – probably not dangerous at low doses, cancer effects</a:t>
            </a:r>
          </a:p>
          <a:p>
            <a:r>
              <a:rPr lang="en-US" sz="2800">
                <a:latin typeface="Times New Roman" charset="0"/>
              </a:rPr>
              <a:t>Antioxidants</a:t>
            </a:r>
          </a:p>
          <a:p>
            <a:pPr lvl="1"/>
            <a:r>
              <a:rPr lang="en-US" sz="2400">
                <a:latin typeface="Times New Roman" charset="0"/>
              </a:rPr>
              <a:t>Questionable effectiveness – probably not harmful</a:t>
            </a:r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Caveat emptor – if an expert advocates for it, and they make $ from selling it, avoid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JO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9600"/>
            <a:ext cx="3276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4277884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/>
              <a:t>John Turner, </a:t>
            </a:r>
            <a:r>
              <a:rPr lang="en-US" b="1" dirty="0" smtClean="0"/>
              <a:t>MD</a:t>
            </a:r>
          </a:p>
          <a:p>
            <a:pPr eaLnBrk="1" hangingPunct="1"/>
            <a:endParaRPr lang="en-US" sz="1800" b="1" dirty="0"/>
          </a:p>
          <a:p>
            <a:pPr eaLnBrk="1" hangingPunct="1"/>
            <a:r>
              <a:rPr lang="en-US" sz="2800" b="1" dirty="0"/>
              <a:t>67 y/o</a:t>
            </a:r>
          </a:p>
          <a:p>
            <a:pPr eaLnBrk="1" hangingPunct="1"/>
            <a:r>
              <a:rPr lang="ja-JP" altLang="en-US" sz="2800" b="1" dirty="0"/>
              <a:t>“</a:t>
            </a:r>
            <a:r>
              <a:rPr lang="en-US" altLang="ja-JP" sz="2800" b="1" dirty="0"/>
              <a:t>I think physicians have a</a:t>
            </a:r>
          </a:p>
          <a:p>
            <a:pPr eaLnBrk="1" hangingPunct="1"/>
            <a:r>
              <a:rPr lang="en-US" sz="2800" b="1" dirty="0"/>
              <a:t>responsibility to sell health</a:t>
            </a:r>
          </a:p>
          <a:p>
            <a:pPr eaLnBrk="1" hangingPunct="1"/>
            <a:r>
              <a:rPr lang="en-US" sz="2800" b="1" dirty="0"/>
              <a:t>at least as much as they </a:t>
            </a:r>
          </a:p>
          <a:p>
            <a:pPr eaLnBrk="1" hangingPunct="1"/>
            <a:r>
              <a:rPr lang="en-US" sz="2800" b="1" dirty="0"/>
              <a:t>sell pills.</a:t>
            </a:r>
            <a:r>
              <a:rPr lang="ja-JP" altLang="en-US" sz="2800" b="1" dirty="0"/>
              <a:t>”</a:t>
            </a:r>
            <a:endParaRPr lang="en-US" sz="2800" dirty="0"/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838200" y="4724400"/>
            <a:ext cx="34221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 dirty="0"/>
              <a:t>Growing Old is Not for Sissies</a:t>
            </a:r>
            <a:endParaRPr lang="en-US" sz="2000" b="1" dirty="0"/>
          </a:p>
          <a:p>
            <a:pPr eaLnBrk="1" hangingPunct="1"/>
            <a:r>
              <a:rPr lang="en-US" sz="2000" b="1" dirty="0"/>
              <a:t>Etta Clark</a:t>
            </a:r>
          </a:p>
          <a:p>
            <a:pPr eaLnBrk="1" hangingPunct="1"/>
            <a:r>
              <a:rPr lang="en-US" sz="2000" b="1" dirty="0" err="1"/>
              <a:t>Pomegrante</a:t>
            </a:r>
            <a:r>
              <a:rPr lang="en-US" sz="2000" b="1" dirty="0"/>
              <a:t> Books</a:t>
            </a:r>
          </a:p>
          <a:p>
            <a:pPr eaLnBrk="1" hangingPunct="1"/>
            <a:r>
              <a:rPr lang="en-US" sz="2000" b="1" dirty="0"/>
              <a:t>Petaluma, CA 1990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www.ChoosingWisely.org</a:t>
            </a:r>
            <a:endParaRPr lang="en-US" dirty="0" smtClean="0"/>
          </a:p>
          <a:p>
            <a:r>
              <a:rPr lang="en-US" dirty="0" smtClean="0"/>
              <a:t>“Overdosed America,” by John Abramsom</a:t>
            </a:r>
          </a:p>
          <a:p>
            <a:r>
              <a:rPr lang="en-US" dirty="0" smtClean="0"/>
              <a:t>“Overtreated,” by Shannon Brownlee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Overdiagnosed</a:t>
            </a:r>
            <a:r>
              <a:rPr lang="en-US" dirty="0" smtClean="0"/>
              <a:t>,” by Gilbert Welch</a:t>
            </a:r>
          </a:p>
          <a:p>
            <a:r>
              <a:rPr lang="en-US" dirty="0" smtClean="0"/>
              <a:t>“Rethinking Aging: Growing Old and Living Well in an Overtreated America,” by Norton Hadler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7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Times New Roman" charset="0"/>
              </a:rPr>
              <a:t>“</a:t>
            </a:r>
            <a:r>
              <a:rPr lang="en-US" altLang="ja-JP">
                <a:latin typeface="Times New Roman" charset="0"/>
              </a:rPr>
              <a:t>Silver Tsunami</a:t>
            </a:r>
            <a:r>
              <a:rPr lang="ja-JP" altLang="en-US">
                <a:latin typeface="Times New Roman" charset="0"/>
              </a:rPr>
              <a:t>”</a:t>
            </a:r>
            <a:endParaRPr lang="en-US">
              <a:latin typeface="Times New Roman" charset="0"/>
            </a:endParaRP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31988"/>
            <a:ext cx="5562600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7391400" y="2057400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alibri" charset="0"/>
              </a:rPr>
              <a:t>(2006)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latin typeface="Times New Roman" charset="0"/>
              </a:rPr>
              <a:t>A</a:t>
            </a:r>
            <a:r>
              <a:rPr lang="en-US">
                <a:latin typeface="Times New Roman" charset="0"/>
              </a:rPr>
              <a:t> </a:t>
            </a:r>
            <a:r>
              <a:rPr lang="en-US" sz="6000">
                <a:latin typeface="Times New Roman" charset="0"/>
              </a:rPr>
              <a:t>Growing Population</a:t>
            </a:r>
            <a:endParaRPr lang="en-US">
              <a:latin typeface="Times New Roman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&gt;</a:t>
            </a:r>
            <a:r>
              <a:rPr lang="en-US" dirty="0">
                <a:latin typeface="Times New Roman" charset="0"/>
              </a:rPr>
              <a:t>85 fastest growing </a:t>
            </a:r>
            <a:r>
              <a:rPr lang="en-US" dirty="0" smtClean="0">
                <a:latin typeface="Times New Roman" charset="0"/>
              </a:rPr>
              <a:t>segment</a:t>
            </a:r>
          </a:p>
          <a:p>
            <a:r>
              <a:rPr lang="en-US" dirty="0" smtClean="0">
                <a:latin typeface="Times New Roman" charset="0"/>
              </a:rPr>
              <a:t>2040 – US &gt;65 - 26%</a:t>
            </a:r>
          </a:p>
          <a:p>
            <a:pPr lvl="1"/>
            <a:r>
              <a:rPr lang="en-US" dirty="0" smtClean="0">
                <a:latin typeface="Times New Roman" charset="0"/>
              </a:rPr>
              <a:t>Japan, Sweden, Italy – 45% 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Peak in </a:t>
            </a:r>
            <a:r>
              <a:rPr lang="en-US" dirty="0" smtClean="0">
                <a:latin typeface="Times New Roman" charset="0"/>
              </a:rPr>
              <a:t>2050</a:t>
            </a:r>
          </a:p>
          <a:p>
            <a:pPr lvl="1"/>
            <a:r>
              <a:rPr lang="en-US" dirty="0" smtClean="0">
                <a:latin typeface="Times New Roman" charset="0"/>
              </a:rPr>
              <a:t>55,000 centenarians now, in 2050 there will be 630,000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Florida is 1</a:t>
            </a:r>
            <a:r>
              <a:rPr lang="en-US" baseline="30000" dirty="0">
                <a:latin typeface="Times New Roman" charset="0"/>
              </a:rPr>
              <a:t>st</a:t>
            </a:r>
            <a:r>
              <a:rPr lang="en-US" dirty="0">
                <a:latin typeface="Times New Roman" charset="0"/>
              </a:rPr>
              <a:t> on % of older </a:t>
            </a:r>
            <a:r>
              <a:rPr lang="en-US" dirty="0" smtClean="0">
                <a:latin typeface="Times New Roman" charset="0"/>
              </a:rPr>
              <a:t>people (17%)</a:t>
            </a:r>
            <a:endParaRPr lang="en-US" dirty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US has the shortest life expectancy!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Societies &amp; Caregivers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 – more adult diapers sold than children’s</a:t>
            </a:r>
          </a:p>
          <a:p>
            <a:r>
              <a:rPr lang="en-US" dirty="0" smtClean="0"/>
              <a:t>Vancouver, BC – outlawed regular door handles on new construction</a:t>
            </a:r>
          </a:p>
          <a:p>
            <a:r>
              <a:rPr lang="en-US" dirty="0" smtClean="0"/>
              <a:t>China – the “4-2-1” problem</a:t>
            </a:r>
          </a:p>
          <a:p>
            <a:r>
              <a:rPr lang="en-US" dirty="0" smtClean="0"/>
              <a:t>2013 – 1</a:t>
            </a:r>
            <a:r>
              <a:rPr lang="en-US" baseline="30000" dirty="0" smtClean="0"/>
              <a:t>st</a:t>
            </a:r>
            <a:r>
              <a:rPr lang="en-US" dirty="0" smtClean="0"/>
              <a:t> time ever there were more deaths than births in white Americans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6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latin typeface="Times New Roman" charset="0"/>
              </a:rPr>
              <a:t>Definitions</a:t>
            </a:r>
            <a:endParaRPr lang="en-US">
              <a:latin typeface="Times New Roman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>
                <a:solidFill>
                  <a:srgbClr val="0066FF"/>
                </a:solidFill>
                <a:latin typeface="Times New Roman" charset="0"/>
              </a:rPr>
              <a:t>Life expectancy</a:t>
            </a:r>
            <a:r>
              <a:rPr lang="en-US" sz="4000">
                <a:latin typeface="Times New Roman" charset="0"/>
              </a:rPr>
              <a:t> - how long an </a:t>
            </a:r>
            <a:r>
              <a:rPr lang="ja-JP" altLang="en-US" sz="4000">
                <a:latin typeface="Times New Roman" charset="0"/>
              </a:rPr>
              <a:t>“</a:t>
            </a:r>
            <a:r>
              <a:rPr lang="en-US" altLang="ja-JP" sz="4000">
                <a:latin typeface="Times New Roman" charset="0"/>
              </a:rPr>
              <a:t>average</a:t>
            </a:r>
            <a:r>
              <a:rPr lang="ja-JP" altLang="en-US" sz="4000">
                <a:latin typeface="Times New Roman" charset="0"/>
              </a:rPr>
              <a:t>”</a:t>
            </a:r>
            <a:r>
              <a:rPr lang="en-US" altLang="ja-JP" sz="4000">
                <a:latin typeface="Times New Roman" charset="0"/>
              </a:rPr>
              <a:t> person can expect to life, at any age</a:t>
            </a:r>
          </a:p>
          <a:p>
            <a:r>
              <a:rPr lang="en-US" sz="4000">
                <a:solidFill>
                  <a:srgbClr val="0066FF"/>
                </a:solidFill>
                <a:latin typeface="Times New Roman" charset="0"/>
              </a:rPr>
              <a:t>Life span</a:t>
            </a:r>
            <a:r>
              <a:rPr lang="en-US" sz="4000">
                <a:latin typeface="Times New Roman" charset="0"/>
              </a:rPr>
              <a:t> - the </a:t>
            </a:r>
            <a:r>
              <a:rPr lang="ja-JP" altLang="en-US" sz="4000">
                <a:latin typeface="Times New Roman" charset="0"/>
              </a:rPr>
              <a:t>“</a:t>
            </a:r>
            <a:r>
              <a:rPr lang="en-US" altLang="ja-JP" sz="4000">
                <a:latin typeface="Times New Roman" charset="0"/>
              </a:rPr>
              <a:t>absolute</a:t>
            </a:r>
            <a:r>
              <a:rPr lang="ja-JP" altLang="en-US" sz="4000">
                <a:latin typeface="Times New Roman" charset="0"/>
              </a:rPr>
              <a:t>”</a:t>
            </a:r>
            <a:r>
              <a:rPr lang="en-US" altLang="ja-JP" sz="4000">
                <a:latin typeface="Times New Roman" charset="0"/>
              </a:rPr>
              <a:t> longest a human is capable of living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sz="4000"/>
              <a:t>The Oldest Human – Jeanne Calment (1875-1997)</a:t>
            </a:r>
          </a:p>
        </p:txBody>
      </p:sp>
      <p:pic>
        <p:nvPicPr>
          <p:cNvPr id="80900" name="Picture 4" descr="JCalment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81200"/>
            <a:ext cx="299878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5" descr="JCalment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905000"/>
            <a:ext cx="34702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752600" y="6491288"/>
            <a:ext cx="854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1900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6248400" y="64912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U template">
  <a:themeElements>
    <a:clrScheme name="FSUCOM template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FSUCOM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FSUCOM template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UCOM template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COM template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UCOM template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COM template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UCOM template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COM template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UCOM template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COM template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ads Tie.pot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  <a:fontScheme name="Dads Tie.pot">
    <a:majorFont>
      <a:latin typeface="Times New Roman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FSU template.potx</Template>
  <TotalTime>1062</TotalTime>
  <Words>1301</Words>
  <Application>Microsoft Office PowerPoint</Application>
  <PresentationFormat>On-screen Show (4:3)</PresentationFormat>
  <Paragraphs>240</Paragraphs>
  <Slides>34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FSU template</vt:lpstr>
      <vt:lpstr>New Concepts in Medical Care</vt:lpstr>
      <vt:lpstr>Course Plan</vt:lpstr>
      <vt:lpstr>Contacting Me</vt:lpstr>
      <vt:lpstr>Recommended Reading</vt:lpstr>
      <vt:lpstr>“Silver Tsunami”</vt:lpstr>
      <vt:lpstr>A Growing Population</vt:lpstr>
      <vt:lpstr>Changing Societies &amp; Caregivers</vt:lpstr>
      <vt:lpstr>Definitions</vt:lpstr>
      <vt:lpstr>The Oldest Human – Jeanne Calment (1875-1997)</vt:lpstr>
      <vt:lpstr>Life Expectancy</vt:lpstr>
      <vt:lpstr>Definitions</vt:lpstr>
      <vt:lpstr>PowerPoint Presentation</vt:lpstr>
      <vt:lpstr>Roots of Optimal Aging</vt:lpstr>
      <vt:lpstr>Determinants of Health4</vt:lpstr>
      <vt:lpstr>PowerPoint Presentation</vt:lpstr>
      <vt:lpstr>Approaches to Optimal Aging</vt:lpstr>
      <vt:lpstr>Sedentary Americans</vt:lpstr>
      <vt:lpstr>PowerPoint Presentation</vt:lpstr>
      <vt:lpstr>Results of Inactivity</vt:lpstr>
      <vt:lpstr>Benefits of Activity</vt:lpstr>
      <vt:lpstr>Causes of Mortality  40,842 Men &amp; 12,943 Women, ACLS </vt:lpstr>
      <vt:lpstr>The Ideal Combination</vt:lpstr>
      <vt:lpstr>PowerPoint Presentation</vt:lpstr>
      <vt:lpstr>Optimal Cognition (Thinking)</vt:lpstr>
      <vt:lpstr>Out With The Old Ideas</vt:lpstr>
      <vt:lpstr>Ronald Peterson MD</vt:lpstr>
      <vt:lpstr>Other Cognition Strategies</vt:lpstr>
      <vt:lpstr>Approaches to Optimal Aging</vt:lpstr>
      <vt:lpstr>PowerPoint Presentation</vt:lpstr>
      <vt:lpstr>Environmental Design</vt:lpstr>
      <vt:lpstr>Negative Societal Approaches</vt:lpstr>
      <vt:lpstr>“Anti-Aging Medicine”</vt:lpstr>
      <vt:lpstr>Anti-Aging “Treatments”</vt:lpstr>
      <vt:lpstr>PowerPoint Presentation</vt:lpstr>
    </vt:vector>
  </TitlesOfParts>
  <Company>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Evidence-Based Methods to Reduce Medications in Older Patients</dc:title>
  <dc:creator>Ken Brummel-Smith</dc:creator>
  <cp:lastModifiedBy>Windows User</cp:lastModifiedBy>
  <cp:revision>34</cp:revision>
  <dcterms:created xsi:type="dcterms:W3CDTF">2006-12-03T20:47:09Z</dcterms:created>
  <dcterms:modified xsi:type="dcterms:W3CDTF">2014-10-08T16:12:44Z</dcterms:modified>
</cp:coreProperties>
</file>